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24F5A-30A4-4BF6-9C72-FDAE7920175B}" type="datetimeFigureOut">
              <a:rPr lang="es-UY" smtClean="0"/>
              <a:pPr/>
              <a:t>27/05/2010</a:t>
            </a:fld>
            <a:endParaRPr lang="es-U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EF641-C815-40B4-A9AD-40B5A659073A}" type="slidenum">
              <a:rPr lang="es-UY" smtClean="0"/>
              <a:pPr/>
              <a:t>‹Nº›</a:t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539B7-F537-4B37-9BAB-BFBAD98D4F9C}" type="slidenum">
              <a:rPr lang="es-UY" smtClean="0"/>
              <a:pPr/>
              <a:t>1</a:t>
            </a:fld>
            <a:endParaRPr lang="es-UY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539B7-F537-4B37-9BAB-BFBAD98D4F9C}" type="slidenum">
              <a:rPr lang="es-UY" smtClean="0"/>
              <a:pPr/>
              <a:t>10</a:t>
            </a:fld>
            <a:endParaRPr lang="es-UY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EF641-C815-40B4-A9AD-40B5A659073A}" type="slidenum">
              <a:rPr lang="es-UY" smtClean="0"/>
              <a:pPr/>
              <a:t>11</a:t>
            </a:fld>
            <a:endParaRPr lang="es-UY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539B7-F537-4B37-9BAB-BFBAD98D4F9C}" type="slidenum">
              <a:rPr lang="es-UY" smtClean="0"/>
              <a:pPr/>
              <a:t>3</a:t>
            </a:fld>
            <a:endParaRPr lang="es-UY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s-UY" smtClean="0"/>
              <a:pPr/>
              <a:t>4</a:t>
            </a:fld>
            <a:endParaRPr lang="es-UY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539B7-F537-4B37-9BAB-BFBAD98D4F9C}" type="slidenum">
              <a:rPr lang="es-UY" smtClean="0"/>
              <a:pPr/>
              <a:t>5</a:t>
            </a:fld>
            <a:endParaRPr lang="es-UY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539B7-F537-4B37-9BAB-BFBAD98D4F9C}" type="slidenum">
              <a:rPr lang="es-UY" smtClean="0"/>
              <a:pPr/>
              <a:t>6</a:t>
            </a:fld>
            <a:endParaRPr lang="es-UY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539B7-F537-4B37-9BAB-BFBAD98D4F9C}" type="slidenum">
              <a:rPr lang="es-UY" smtClean="0"/>
              <a:pPr/>
              <a:t>7</a:t>
            </a:fld>
            <a:endParaRPr lang="es-UY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539B7-F537-4B37-9BAB-BFBAD98D4F9C}" type="slidenum">
              <a:rPr lang="es-UY" smtClean="0"/>
              <a:pPr/>
              <a:t>8</a:t>
            </a:fld>
            <a:endParaRPr lang="es-UY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A539B7-F537-4B37-9BAB-BFBAD98D4F9C}" type="slidenum">
              <a:rPr lang="es-UY" smtClean="0"/>
              <a:pPr/>
              <a:t>9</a:t>
            </a:fld>
            <a:endParaRPr lang="es-UY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1BC9B-E9B8-464C-BCD6-D6E2AFF419ED}" type="datetimeFigureOut">
              <a:rPr lang="es-UY" smtClean="0"/>
              <a:pPr/>
              <a:t>27/05/2010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C1B6A0-E692-4511-8BAB-E75C595ACD0E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1BC9B-E9B8-464C-BCD6-D6E2AFF419ED}" type="datetimeFigureOut">
              <a:rPr lang="es-UY" smtClean="0"/>
              <a:pPr/>
              <a:t>27/05/2010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C1B6A0-E692-4511-8BAB-E75C595ACD0E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1BC9B-E9B8-464C-BCD6-D6E2AFF419ED}" type="datetimeFigureOut">
              <a:rPr lang="es-UY" smtClean="0"/>
              <a:pPr/>
              <a:t>27/05/2010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C1B6A0-E692-4511-8BAB-E75C595ACD0E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1BC9B-E9B8-464C-BCD6-D6E2AFF419ED}" type="datetimeFigureOut">
              <a:rPr lang="es-UY" smtClean="0"/>
              <a:pPr/>
              <a:t>27/05/2010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C1B6A0-E692-4511-8BAB-E75C595ACD0E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1BC9B-E9B8-464C-BCD6-D6E2AFF419ED}" type="datetimeFigureOut">
              <a:rPr lang="es-UY" smtClean="0"/>
              <a:pPr/>
              <a:t>27/05/2010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C1B6A0-E692-4511-8BAB-E75C595ACD0E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1BC9B-E9B8-464C-BCD6-D6E2AFF419ED}" type="datetimeFigureOut">
              <a:rPr lang="es-UY" smtClean="0"/>
              <a:pPr/>
              <a:t>27/05/2010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C1B6A0-E692-4511-8BAB-E75C595ACD0E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1BC9B-E9B8-464C-BCD6-D6E2AFF419ED}" type="datetimeFigureOut">
              <a:rPr lang="es-UY" smtClean="0"/>
              <a:pPr/>
              <a:t>27/05/2010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C1B6A0-E692-4511-8BAB-E75C595ACD0E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1BC9B-E9B8-464C-BCD6-D6E2AFF419ED}" type="datetimeFigureOut">
              <a:rPr lang="es-UY" smtClean="0"/>
              <a:pPr/>
              <a:t>27/05/2010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C1B6A0-E692-4511-8BAB-E75C595ACD0E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1BC9B-E9B8-464C-BCD6-D6E2AFF419ED}" type="datetimeFigureOut">
              <a:rPr lang="es-UY" smtClean="0"/>
              <a:pPr/>
              <a:t>27/05/2010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C1B6A0-E692-4511-8BAB-E75C595ACD0E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1BC9B-E9B8-464C-BCD6-D6E2AFF419ED}" type="datetimeFigureOut">
              <a:rPr lang="es-UY" smtClean="0"/>
              <a:pPr/>
              <a:t>27/05/2010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C1B6A0-E692-4511-8BAB-E75C595ACD0E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81BC9B-E9B8-464C-BCD6-D6E2AFF419ED}" type="datetimeFigureOut">
              <a:rPr lang="es-UY" smtClean="0"/>
              <a:pPr/>
              <a:t>27/05/2010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C1B6A0-E692-4511-8BAB-E75C595ACD0E}" type="slidenum">
              <a:rPr lang="es-UY" smtClean="0"/>
              <a:pPr/>
              <a:t>‹Nº›</a:t>
            </a:fld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C81BC9B-E9B8-464C-BCD6-D6E2AFF419ED}" type="datetimeFigureOut">
              <a:rPr lang="es-UY" smtClean="0"/>
              <a:pPr/>
              <a:t>27/05/2010</a:t>
            </a:fld>
            <a:endParaRPr lang="es-UY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AC1B6A0-E692-4511-8BAB-E75C595ACD0E}" type="slidenum">
              <a:rPr lang="es-UY" smtClean="0"/>
              <a:pPr/>
              <a:t>‹Nº›</a:t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Estereotipo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es.wikipedia.org/wiki/Masculinidad" TargetMode="External"/><Relationship Id="rId4" Type="http://schemas.openxmlformats.org/officeDocument/2006/relationships/hyperlink" Target="http://es.wikipedia.org/wiki/Feminidad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xualidad.es/index.php/Sexo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sexualidad.es/index.php/Adolescencia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xualidad.es/index.php/Deseo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www.sexualidad.es/index.php/Sexo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Rol_socia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es.wikipedia.org/wiki/Sexo" TargetMode="External"/><Relationship Id="rId5" Type="http://schemas.openxmlformats.org/officeDocument/2006/relationships/hyperlink" Target="http://es.wikipedia.org/wiki/Mujer" TargetMode="External"/><Relationship Id="rId4" Type="http://schemas.openxmlformats.org/officeDocument/2006/relationships/hyperlink" Target="http://es.wikipedia.org/wiki/Hombr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3643314"/>
            <a:ext cx="7872410" cy="2547351"/>
          </a:xfrm>
        </p:spPr>
        <p:txBody>
          <a:bodyPr>
            <a:normAutofit/>
          </a:bodyPr>
          <a:lstStyle/>
          <a:p>
            <a:pPr algn="l"/>
            <a:r>
              <a:rPr lang="es-UY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 N° 1</a:t>
            </a:r>
            <a:r>
              <a:rPr lang="es-UY" dirty="0" smtClean="0"/>
              <a:t/>
            </a:r>
            <a:br>
              <a:rPr lang="es-UY" dirty="0" smtClean="0"/>
            </a:br>
            <a:r>
              <a:rPr lang="es-UY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PROF: TERESA RODRÍGUEZ</a:t>
            </a:r>
            <a:endParaRPr lang="es-UY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714348" y="1714488"/>
            <a:ext cx="7772400" cy="1057276"/>
          </a:xfrm>
        </p:spPr>
        <p:txBody>
          <a:bodyPr>
            <a:normAutofit/>
          </a:bodyPr>
          <a:lstStyle/>
          <a:p>
            <a:r>
              <a:rPr lang="es-UY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EDUCACIÓN     SEXUAL</a:t>
            </a:r>
            <a:endParaRPr lang="es-UY" sz="44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57224" y="1166843"/>
            <a:ext cx="771530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UY" sz="2400" dirty="0" smtClean="0"/>
              <a:t>A partir de estos "</a:t>
            </a:r>
            <a:r>
              <a:rPr lang="es-UY" sz="2400" i="1" dirty="0" smtClean="0"/>
              <a:t>géneros</a:t>
            </a:r>
            <a:r>
              <a:rPr lang="es-UY" sz="2400" dirty="0" smtClean="0"/>
              <a:t>" aparecen unos </a:t>
            </a:r>
            <a:r>
              <a:rPr lang="es-UY" sz="2400" dirty="0" smtClean="0">
                <a:hlinkClick r:id="rId3" action="ppaction://hlinkfile" tooltip="Estereotipo"/>
              </a:rPr>
              <a:t>estereotipos</a:t>
            </a:r>
            <a:r>
              <a:rPr lang="es-UY" sz="2400" dirty="0" smtClean="0"/>
              <a:t> de género, que son el conjunto de creencias existentes sobre las características que se consideran apropiadas para hombres y para mujeres. Estos serían la </a:t>
            </a:r>
            <a:r>
              <a:rPr lang="es-UY" sz="2400" dirty="0" smtClean="0">
                <a:hlinkClick r:id="rId4" action="ppaction://hlinkfile" tooltip="Feminidad"/>
              </a:rPr>
              <a:t>feminidad</a:t>
            </a:r>
            <a:r>
              <a:rPr lang="es-UY" sz="2400" dirty="0" smtClean="0"/>
              <a:t> para las mujeres y la </a:t>
            </a:r>
            <a:r>
              <a:rPr lang="es-UY" sz="2400" dirty="0" smtClean="0">
                <a:hlinkClick r:id="rId5" action="ppaction://hlinkfile" tooltip="Masculinidad"/>
              </a:rPr>
              <a:t>masculinidad</a:t>
            </a:r>
            <a:r>
              <a:rPr lang="es-UY" sz="2400" dirty="0" smtClean="0"/>
              <a:t> para los hombres.</a:t>
            </a:r>
            <a:r>
              <a:rPr lang="es-UY" sz="2400" baseline="30000" dirty="0" smtClean="0"/>
              <a:t>[</a:t>
            </a:r>
          </a:p>
          <a:p>
            <a:pPr algn="just">
              <a:buNone/>
            </a:pPr>
            <a:endParaRPr lang="es-UY" sz="2400" dirty="0" smtClean="0"/>
          </a:p>
          <a:p>
            <a:pPr algn="just"/>
            <a:r>
              <a:rPr lang="es-UY" sz="2400" dirty="0" smtClean="0"/>
              <a:t>Y estos estereotipos a su vez crean los roles sexuales, es decir, es la forma en la que se comportan y realizan su vida cotidiana hombres y mujeres según lo que se considera apropiado para cada uno.</a:t>
            </a:r>
          </a:p>
          <a:p>
            <a:endParaRPr lang="es-UY" b="1" dirty="0" smtClean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1538" y="1142984"/>
            <a:ext cx="692948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4000" u="sng" dirty="0" smtClean="0"/>
              <a:t>Consigna:</a:t>
            </a:r>
          </a:p>
          <a:p>
            <a:endParaRPr lang="es-UY" sz="2800" dirty="0"/>
          </a:p>
          <a:p>
            <a:pPr algn="just">
              <a:buFont typeface="Wingdings" pitchFamily="2" charset="2"/>
              <a:buChar char="v"/>
            </a:pPr>
            <a:r>
              <a:rPr lang="es-UY" sz="2800" dirty="0" smtClean="0"/>
              <a:t>Para ello se utilizarán: revistas, tijeras, hoja de papel, cola </a:t>
            </a:r>
            <a:r>
              <a:rPr lang="es-UY" sz="2800" dirty="0" err="1" smtClean="0"/>
              <a:t>vinílica</a:t>
            </a:r>
            <a:r>
              <a:rPr lang="es-UY" sz="2800" dirty="0" smtClean="0"/>
              <a:t> y fibras.</a:t>
            </a:r>
          </a:p>
          <a:p>
            <a:pPr algn="just">
              <a:buFont typeface="Wingdings" pitchFamily="2" charset="2"/>
              <a:buChar char="v"/>
            </a:pPr>
            <a:r>
              <a:rPr lang="es-UY" sz="2800" dirty="0" smtClean="0"/>
              <a:t>Formar 5 grupos y luego utilizar la creatividad para elaborar un afiche que refleje lo que han comprendido acerca de la SEXUALIDAD  y sus DIMENSIONES.</a:t>
            </a:r>
          </a:p>
          <a:p>
            <a:endParaRPr lang="es-UY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57158" y="214290"/>
            <a:ext cx="8393936" cy="6429395"/>
          </a:xfrm>
        </p:spPr>
        <p:txBody>
          <a:bodyPr>
            <a:noAutofit/>
          </a:bodyPr>
          <a:lstStyle>
            <a:extLst/>
          </a:lstStyle>
          <a:p>
            <a:pPr algn="just"/>
            <a:endParaRPr lang="es-ES" sz="1600" dirty="0" smtClean="0"/>
          </a:p>
          <a:p>
            <a:pPr algn="just"/>
            <a:r>
              <a:rPr lang="es-ES" sz="1800" b="1" u="sng" dirty="0" smtClean="0"/>
              <a:t>MARCO NORMATIVO-JURÍDICO</a:t>
            </a:r>
            <a:endParaRPr lang="es-ES" sz="1600" b="1" u="sng" dirty="0" smtClean="0"/>
          </a:p>
          <a:p>
            <a:pPr algn="just"/>
            <a:endParaRPr lang="es-ES" sz="1600" dirty="0" smtClean="0"/>
          </a:p>
          <a:p>
            <a:pPr algn="just"/>
            <a:r>
              <a:rPr lang="es-ES" sz="1800" dirty="0" smtClean="0"/>
              <a:t>En el marco de sus cometidos y competencia, el CODICEN de la ANEP ha visto necesario y pertinente incorporar la Educación Sexual en el Sistema Educativo Formal en el ámbito de la formación integral de la niñez y adolescencia. La misma se expresa en </a:t>
            </a:r>
            <a:r>
              <a:rPr lang="es-ES" sz="1800" b="1" i="1" dirty="0" smtClean="0">
                <a:solidFill>
                  <a:schemeClr val="accent2">
                    <a:lumMod val="75000"/>
                  </a:schemeClr>
                </a:solidFill>
              </a:rPr>
              <a:t>la Resolución No. 4, Acta Ext. No. 35 del 14 de diciembre de 2005</a:t>
            </a:r>
            <a:r>
              <a:rPr lang="es-ES" sz="1800" b="1" i="1" dirty="0" smtClean="0">
                <a:solidFill>
                  <a:srgbClr val="FF0000"/>
                </a:solidFill>
              </a:rPr>
              <a:t>,</a:t>
            </a:r>
            <a:r>
              <a:rPr lang="es-ES" sz="1800" dirty="0" smtClean="0"/>
              <a:t> en la que se resuelve "...crear una Comisión de Educación Sexual…" y "...asignarle como cometido principal la elaboración de un Proyecto sobre Educación Sexual para la educación pública uruguaya…"</a:t>
            </a:r>
            <a:endParaRPr lang="es-UY" sz="1800" dirty="0" smtClean="0"/>
          </a:p>
          <a:p>
            <a:pPr algn="just"/>
            <a:r>
              <a:rPr lang="es-ES" sz="1800" dirty="0" smtClean="0"/>
              <a:t>Esta Resolución expone la voluntad de incorporar la Educación Sexual en los distintos niveles del sistema educativo del país, basada en:</a:t>
            </a:r>
            <a:endParaRPr lang="es-UY" sz="1800" dirty="0" smtClean="0"/>
          </a:p>
          <a:p>
            <a:pPr lvl="0" algn="just"/>
            <a:r>
              <a:rPr lang="es-ES" sz="1800" dirty="0" smtClean="0"/>
              <a:t>Lo expresado en la </a:t>
            </a:r>
            <a:r>
              <a:rPr lang="es-ES" sz="1800" b="1" i="1" dirty="0" smtClean="0">
                <a:solidFill>
                  <a:schemeClr val="accent2">
                    <a:lumMod val="75000"/>
                  </a:schemeClr>
                </a:solidFill>
              </a:rPr>
              <a:t>Constitución de la República </a:t>
            </a:r>
            <a:r>
              <a:rPr lang="es-ES" sz="1800" dirty="0" smtClean="0"/>
              <a:t>referido al derecho a la educación; la salud y la misión del sistema educativo formal en el logro de estos objetivos. </a:t>
            </a:r>
            <a:endParaRPr lang="es-UY" sz="1800" dirty="0" smtClean="0"/>
          </a:p>
          <a:p>
            <a:pPr lvl="0" algn="just"/>
            <a:endParaRPr lang="es-UY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42910" y="1000108"/>
            <a:ext cx="800105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S" sz="2000" dirty="0" smtClean="0"/>
              <a:t>El cumplimiento de los deberes asumidos por nuestro país al suscribir y </a:t>
            </a:r>
            <a:r>
              <a:rPr lang="es-ES" sz="2000" b="1" i="1" dirty="0" smtClean="0">
                <a:solidFill>
                  <a:schemeClr val="accent2">
                    <a:lumMod val="75000"/>
                  </a:schemeClr>
                </a:solidFill>
              </a:rPr>
              <a:t>ratificar la Carta Universal de los DDHH así como la Convención de los Derechos del Niño, la Convención contra toda Forma de Discriminación de la Mujer; el Pacto de DDHH de Viena, el Plan de Acción de la Conferencia de Población y Desarrollo de El Cairo; la Plataforma de Acción de la Conferencia Internacional de la Mujer en Beijing y la Resolución de la Conferencia de Belén do Para para la Prevención de toda Forma de Violencia contra la Mujer, </a:t>
            </a:r>
            <a:endParaRPr lang="es-UY" sz="20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 algn="just"/>
            <a:r>
              <a:rPr lang="es-ES" sz="2000" dirty="0" smtClean="0"/>
              <a:t>Su papel en la construcción de ciudadanía y de promoción de la titularidad de DDHH en los educandos, </a:t>
            </a:r>
            <a:endParaRPr lang="es-UY" sz="2000" dirty="0" smtClean="0"/>
          </a:p>
          <a:p>
            <a:pPr lvl="0" algn="just"/>
            <a:r>
              <a:rPr lang="es-ES" sz="2000" dirty="0" smtClean="0"/>
              <a:t>Su contribución al bienestar y a la promoción del desarrollo, salud y calidad de vida desde la niñez y la adolescencia.</a:t>
            </a:r>
            <a:endParaRPr lang="es-UY" sz="20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285728"/>
            <a:ext cx="8183880" cy="1051560"/>
          </a:xfrm>
        </p:spPr>
        <p:txBody>
          <a:bodyPr/>
          <a:lstStyle/>
          <a:p>
            <a:r>
              <a:rPr lang="es-ES" dirty="0" smtClean="0"/>
              <a:t>La sexualidad</a:t>
            </a:r>
            <a:endParaRPr lang="es-UY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0034" y="1500174"/>
            <a:ext cx="4750598" cy="457203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ES" dirty="0" smtClean="0"/>
              <a:t>La sexualidad es una dimensión constitutiva de los seres humanos, integradora de la personalidad y en estrecha conexión con la vida afectiva, emocional y familiar de las personas, que se proyecta y expresa en las relaciones sociales y en los diversos vínculos que establecen los integrantes de la sociedad en un momento histórico, económico, social y cultural determinado.</a:t>
            </a:r>
          </a:p>
          <a:p>
            <a:pPr algn="just"/>
            <a:endParaRPr lang="es-UY" dirty="0" smtClean="0"/>
          </a:p>
        </p:txBody>
      </p:sp>
      <p:pic>
        <p:nvPicPr>
          <p:cNvPr id="13" name="12 Marcador de contenido" descr="adolescentes[1]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357818" y="2013744"/>
            <a:ext cx="3336920" cy="333692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00034" y="474345"/>
            <a:ext cx="821537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UY" sz="2400" i="1" dirty="0" smtClean="0"/>
              <a:t>“La sexualidad es un aspecto  central del ser humano presente a lo largo de su vida. Abarca </a:t>
            </a:r>
            <a:r>
              <a:rPr lang="es-UY" sz="2400" i="1" dirty="0" smtClean="0">
                <a:solidFill>
                  <a:srgbClr val="FF0000"/>
                </a:solidFill>
              </a:rPr>
              <a:t>el sexo</a:t>
            </a:r>
            <a:r>
              <a:rPr lang="es-UY" sz="2400" i="1" dirty="0" smtClean="0"/>
              <a:t>, </a:t>
            </a:r>
            <a:r>
              <a:rPr lang="es-UY" sz="2400" i="1" dirty="0" smtClean="0">
                <a:solidFill>
                  <a:srgbClr val="00B050"/>
                </a:solidFill>
              </a:rPr>
              <a:t>las identidades</a:t>
            </a:r>
            <a:r>
              <a:rPr lang="es-UY" sz="2400" i="1" dirty="0" smtClean="0"/>
              <a:t> y </a:t>
            </a:r>
            <a:r>
              <a:rPr lang="es-UY" sz="2400" i="1" dirty="0" smtClean="0">
                <a:solidFill>
                  <a:srgbClr val="002060"/>
                </a:solidFill>
              </a:rPr>
              <a:t>los papeles de género</a:t>
            </a:r>
            <a:r>
              <a:rPr lang="es-UY" sz="2400" i="1" dirty="0" smtClean="0"/>
              <a:t>, </a:t>
            </a:r>
            <a:r>
              <a:rPr lang="es-UY" sz="2400" i="1" dirty="0" smtClean="0">
                <a:solidFill>
                  <a:srgbClr val="7030A0"/>
                </a:solidFill>
              </a:rPr>
              <a:t>la orientación sexual</a:t>
            </a:r>
            <a:r>
              <a:rPr lang="es-UY" sz="2400" i="1" dirty="0" smtClean="0"/>
              <a:t>, </a:t>
            </a:r>
            <a:r>
              <a:rPr lang="es-UY" sz="2400" i="1" dirty="0" smtClean="0">
                <a:solidFill>
                  <a:schemeClr val="accent6">
                    <a:lumMod val="75000"/>
                  </a:schemeClr>
                </a:solidFill>
              </a:rPr>
              <a:t>el erotismo</a:t>
            </a:r>
            <a:r>
              <a:rPr lang="es-UY" sz="2400" i="1" dirty="0" smtClean="0"/>
              <a:t>, </a:t>
            </a:r>
            <a:r>
              <a:rPr lang="es-UY" sz="2400" i="1" dirty="0" smtClean="0">
                <a:solidFill>
                  <a:schemeClr val="accent6">
                    <a:lumMod val="75000"/>
                  </a:schemeClr>
                </a:solidFill>
              </a:rPr>
              <a:t>el placer</a:t>
            </a:r>
            <a:r>
              <a:rPr lang="es-UY" sz="2400" i="1" dirty="0" smtClean="0"/>
              <a:t>, </a:t>
            </a:r>
            <a:r>
              <a:rPr lang="es-UY" sz="2400" i="1" dirty="0" smtClean="0">
                <a:solidFill>
                  <a:schemeClr val="accent6">
                    <a:lumMod val="75000"/>
                  </a:schemeClr>
                </a:solidFill>
              </a:rPr>
              <a:t>la intimidad </a:t>
            </a:r>
            <a:r>
              <a:rPr lang="es-UY" sz="2400" i="1" dirty="0" smtClean="0"/>
              <a:t>y </a:t>
            </a:r>
            <a:r>
              <a:rPr lang="es-UY" sz="2400" i="1" dirty="0" smtClean="0">
                <a:solidFill>
                  <a:srgbClr val="FF0066"/>
                </a:solidFill>
              </a:rPr>
              <a:t>la reproducción</a:t>
            </a:r>
            <a:r>
              <a:rPr lang="es-UY" sz="2400" i="1" dirty="0" smtClean="0"/>
              <a:t>. La sexualidad </a:t>
            </a:r>
            <a:r>
              <a:rPr lang="es-UY" sz="2400" i="1" dirty="0" smtClean="0">
                <a:solidFill>
                  <a:srgbClr val="006600"/>
                </a:solidFill>
              </a:rPr>
              <a:t>se  vivencia y se expresa </a:t>
            </a:r>
            <a:r>
              <a:rPr lang="es-UY" sz="2400" i="1" dirty="0" smtClean="0"/>
              <a:t>a través de pensamientos, fantasías, deseos, creencias, actitudes, valores, conductas, prácticas, papeles y relaciones interpersonales. La sexualidad puede incluir todas estas dimensiones, no obstante, no todas ellas se </a:t>
            </a:r>
            <a:r>
              <a:rPr lang="es-UY" sz="2400" i="1" dirty="0" err="1" smtClean="0"/>
              <a:t>vivencian</a:t>
            </a:r>
            <a:r>
              <a:rPr lang="es-UY" sz="2400" i="1" dirty="0" smtClean="0"/>
              <a:t> o expresan siempre. La sexualidad </a:t>
            </a:r>
            <a:r>
              <a:rPr lang="es-UY" sz="2400" i="1" dirty="0" smtClean="0">
                <a:solidFill>
                  <a:srgbClr val="006600"/>
                </a:solidFill>
              </a:rPr>
              <a:t>está influida </a:t>
            </a:r>
            <a:r>
              <a:rPr lang="es-UY" sz="2400" i="1" dirty="0" smtClean="0"/>
              <a:t>por la interacción de factores biológicos, psicológicos, sociales, económicos, políticos, culturales, éticos, legales, históricos, religiosos y espirituales”                                                  O.M.S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12442" cy="676656"/>
          </a:xfrm>
        </p:spPr>
        <p:txBody>
          <a:bodyPr>
            <a:normAutofit/>
          </a:bodyPr>
          <a:lstStyle/>
          <a:p>
            <a:r>
              <a:rPr lang="es-UY" u="sng" dirty="0" smtClean="0">
                <a:solidFill>
                  <a:schemeClr val="accent1"/>
                </a:solidFill>
              </a:rPr>
              <a:t>IDENTIDAD SEXUAL</a:t>
            </a:r>
            <a:endParaRPr lang="es-UY" dirty="0">
              <a:solidFill>
                <a:schemeClr val="accent1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28596" y="1142984"/>
            <a:ext cx="8215370" cy="5064094"/>
          </a:xfrm>
        </p:spPr>
        <p:txBody>
          <a:bodyPr>
            <a:normAutofit/>
          </a:bodyPr>
          <a:lstStyle/>
          <a:p>
            <a:pPr algn="just"/>
            <a:r>
              <a:rPr lang="es-UY" sz="2400" dirty="0" smtClean="0">
                <a:solidFill>
                  <a:schemeClr val="tx1"/>
                </a:solidFill>
              </a:rPr>
              <a:t>La </a:t>
            </a:r>
            <a:r>
              <a:rPr lang="es-UY" sz="2400" b="1" dirty="0" smtClean="0">
                <a:solidFill>
                  <a:schemeClr val="tx1"/>
                </a:solidFill>
              </a:rPr>
              <a:t>identidad sexual</a:t>
            </a:r>
            <a:r>
              <a:rPr lang="es-UY" sz="2400" dirty="0" smtClean="0">
                <a:solidFill>
                  <a:schemeClr val="tx1"/>
                </a:solidFill>
              </a:rPr>
              <a:t>, también llamada identidad de género, se define como el sentimiento de pertenencia a uno u otro </a:t>
            </a:r>
            <a:r>
              <a:rPr lang="es-UY" sz="2400" dirty="0" smtClean="0">
                <a:solidFill>
                  <a:schemeClr val="accent2"/>
                </a:solidFill>
                <a:hlinkClick r:id="rId3" action="ppaction://hlinkfile" tooltip="Sexo"/>
              </a:rPr>
              <a:t>sexo</a:t>
            </a:r>
            <a:r>
              <a:rPr lang="es-UY" sz="2400" dirty="0" smtClean="0">
                <a:solidFill>
                  <a:schemeClr val="tx1"/>
                </a:solidFill>
              </a:rPr>
              <a:t>, es decir, el convencimiento de ser hombre o mujer. </a:t>
            </a:r>
          </a:p>
          <a:p>
            <a:pPr algn="just"/>
            <a:r>
              <a:rPr lang="es-UY" sz="2400" dirty="0" smtClean="0">
                <a:solidFill>
                  <a:schemeClr val="tx1"/>
                </a:solidFill>
              </a:rPr>
              <a:t>Esta percepción hace que nos veamos como individuos sexuados en masculino o femenino, lo que desembocará en sentimientos, afectividad y comportamientos o conductas distintas y peculiares dependiendo de que nos identifiquemos con una identidad sexual masculina o femenina. </a:t>
            </a:r>
          </a:p>
          <a:p>
            <a:pPr algn="just"/>
            <a:r>
              <a:rPr lang="es-UY" sz="2400" dirty="0" smtClean="0">
                <a:solidFill>
                  <a:schemeClr val="tx1"/>
                </a:solidFill>
              </a:rPr>
              <a:t>La identidad sexual se define en los </a:t>
            </a:r>
            <a:r>
              <a:rPr lang="es-UY" sz="2400" b="1" dirty="0" smtClean="0">
                <a:solidFill>
                  <a:schemeClr val="tx1"/>
                </a:solidFill>
              </a:rPr>
              <a:t>primeros años de vida</a:t>
            </a:r>
            <a:r>
              <a:rPr lang="es-UY" sz="2400" dirty="0" smtClean="0">
                <a:solidFill>
                  <a:schemeClr val="tx1"/>
                </a:solidFill>
              </a:rPr>
              <a:t>, en la infancia, adquiriendo mayor fuerza en la </a:t>
            </a:r>
            <a:r>
              <a:rPr lang="es-UY" sz="2400" dirty="0" smtClean="0">
                <a:solidFill>
                  <a:schemeClr val="tx1"/>
                </a:solidFill>
                <a:hlinkClick r:id="rId4" action="ppaction://hlinkfile" tooltip="Adolescencia"/>
              </a:rPr>
              <a:t>adolescencia</a:t>
            </a:r>
            <a:r>
              <a:rPr lang="es-UY" sz="2400" dirty="0" smtClean="0">
                <a:solidFill>
                  <a:schemeClr val="tx1"/>
                </a:solidFill>
              </a:rPr>
              <a:t> y pubertad</a:t>
            </a:r>
            <a:r>
              <a:rPr lang="es-UY" sz="2400" dirty="0" smtClean="0"/>
              <a:t>.</a:t>
            </a:r>
          </a:p>
          <a:p>
            <a:endParaRPr lang="es-UY" sz="2400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14348" y="571480"/>
            <a:ext cx="74295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sz="3600" dirty="0" smtClean="0">
              <a:solidFill>
                <a:schemeClr val="accent4"/>
              </a:solidFill>
            </a:endParaRPr>
          </a:p>
          <a:p>
            <a:pPr algn="just"/>
            <a:r>
              <a:rPr lang="es-ES" sz="3600" dirty="0" smtClean="0">
                <a:solidFill>
                  <a:srgbClr val="000000"/>
                </a:solidFill>
              </a:rPr>
              <a:t>Desde </a:t>
            </a:r>
            <a:r>
              <a:rPr lang="es-ES" sz="3600" dirty="0" smtClean="0">
                <a:solidFill>
                  <a:srgbClr val="000000"/>
                </a:solidFill>
              </a:rPr>
              <a:t>siempre </a:t>
            </a:r>
            <a:r>
              <a:rPr lang="es-ES" sz="3600" dirty="0" smtClean="0">
                <a:solidFill>
                  <a:schemeClr val="accent1"/>
                </a:solidFill>
              </a:rPr>
              <a:t>la sexualidad </a:t>
            </a:r>
            <a:r>
              <a:rPr lang="es-ES" sz="3600" dirty="0" smtClean="0">
                <a:solidFill>
                  <a:srgbClr val="000000"/>
                </a:solidFill>
              </a:rPr>
              <a:t>humana quedó confinada al espacio </a:t>
            </a:r>
            <a:r>
              <a:rPr lang="es-ES" sz="3600" dirty="0" smtClean="0">
                <a:solidFill>
                  <a:schemeClr val="accent4"/>
                </a:solidFill>
              </a:rPr>
              <a:t>privado</a:t>
            </a:r>
            <a:r>
              <a:rPr lang="es-ES" sz="3600" dirty="0" smtClean="0">
                <a:solidFill>
                  <a:srgbClr val="000000"/>
                </a:solidFill>
              </a:rPr>
              <a:t> y colocarla en el ámbito </a:t>
            </a:r>
            <a:r>
              <a:rPr lang="es-ES" sz="3600" dirty="0" smtClean="0">
                <a:solidFill>
                  <a:schemeClr val="accent4"/>
                </a:solidFill>
              </a:rPr>
              <a:t>público</a:t>
            </a:r>
            <a:r>
              <a:rPr lang="es-ES" sz="3600" dirty="0" smtClean="0">
                <a:solidFill>
                  <a:srgbClr val="000000"/>
                </a:solidFill>
              </a:rPr>
              <a:t> ha generado debates, polémicas y contradicciones, de las que nuestro país no ha permanecido al margen</a:t>
            </a:r>
            <a:r>
              <a:rPr lang="es-ES" dirty="0" smtClean="0">
                <a:solidFill>
                  <a:schemeClr val="accent4"/>
                </a:solidFill>
              </a:rPr>
              <a:t>.</a:t>
            </a:r>
            <a:endParaRPr lang="es-UY" dirty="0" smtClean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42910" y="428604"/>
            <a:ext cx="792961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2400" b="1" dirty="0" smtClean="0">
                <a:solidFill>
                  <a:schemeClr val="bg1">
                    <a:lumMod val="50000"/>
                  </a:schemeClr>
                </a:solidFill>
              </a:rPr>
              <a:t>Orientación Sexual:</a:t>
            </a:r>
          </a:p>
          <a:p>
            <a:pPr algn="just"/>
            <a:endParaRPr lang="es-UY" sz="2400" dirty="0" smtClean="0"/>
          </a:p>
          <a:p>
            <a:pPr algn="just"/>
            <a:r>
              <a:rPr lang="es-UY" sz="2400" dirty="0" smtClean="0"/>
              <a:t>La </a:t>
            </a:r>
            <a:r>
              <a:rPr lang="es-UY" sz="2400" b="1" dirty="0" smtClean="0"/>
              <a:t>orientación sexual</a:t>
            </a:r>
            <a:r>
              <a:rPr lang="es-UY" sz="2400" dirty="0" smtClean="0"/>
              <a:t>, preferencia o inclinación sexual caracteriza el objeto de los </a:t>
            </a:r>
            <a:r>
              <a:rPr lang="es-UY" sz="2400" dirty="0" smtClean="0">
                <a:hlinkClick r:id="rId3" action="ppaction://hlinkfile" tooltip="Deseo"/>
              </a:rPr>
              <a:t>deseos</a:t>
            </a:r>
            <a:r>
              <a:rPr lang="es-UY" sz="2400" dirty="0" smtClean="0"/>
              <a:t> amorosos, fantásticos o eróticos de una persona. La orientación sexual es casi siempre clasificada en función del </a:t>
            </a:r>
            <a:r>
              <a:rPr lang="es-UY" sz="2400" dirty="0" smtClean="0">
                <a:hlinkClick r:id="rId4" action="ppaction://hlinkfile" tooltip="Sexo"/>
              </a:rPr>
              <a:t>sexo</a:t>
            </a:r>
            <a:r>
              <a:rPr lang="es-UY" sz="2400" dirty="0" smtClean="0"/>
              <a:t> de la o de las personas deseadas.</a:t>
            </a:r>
          </a:p>
          <a:p>
            <a:pPr algn="just"/>
            <a:endParaRPr lang="es-UY" sz="2400" dirty="0" smtClean="0"/>
          </a:p>
          <a:p>
            <a:endParaRPr lang="es-UY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s-UY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s-UY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s-UY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2 Imagen" descr="adolescentes-may08[1]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43372" y="3357562"/>
            <a:ext cx="4500594" cy="288281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14348" y="500042"/>
            <a:ext cx="7429552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2400" u="sng" dirty="0" smtClean="0"/>
              <a:t>El "</a:t>
            </a:r>
            <a:r>
              <a:rPr lang="es-UY" sz="2400" i="1" u="sng" dirty="0" smtClean="0"/>
              <a:t>género</a:t>
            </a:r>
            <a:r>
              <a:rPr lang="es-UY" sz="2400" u="sng" dirty="0" smtClean="0"/>
              <a:t>" o </a:t>
            </a:r>
            <a:r>
              <a:rPr lang="es-UY" sz="2400" b="1" u="sng" dirty="0" smtClean="0">
                <a:hlinkClick r:id="rId3" action="ppaction://hlinkfile" tooltip="Rol social"/>
              </a:rPr>
              <a:t>rol</a:t>
            </a:r>
            <a:r>
              <a:rPr lang="es-UY" sz="2400" b="1" u="sng" dirty="0" smtClean="0"/>
              <a:t> sexual</a:t>
            </a:r>
          </a:p>
          <a:p>
            <a:pPr algn="just"/>
            <a:endParaRPr lang="es-UY" dirty="0" smtClean="0"/>
          </a:p>
          <a:p>
            <a:pPr algn="just"/>
            <a:r>
              <a:rPr lang="es-UY" dirty="0" smtClean="0"/>
              <a:t>	</a:t>
            </a:r>
            <a:r>
              <a:rPr lang="es-UY" sz="2000" dirty="0" smtClean="0"/>
              <a:t>El "</a:t>
            </a:r>
            <a:r>
              <a:rPr lang="es-UY" sz="2000" i="1" dirty="0" smtClean="0"/>
              <a:t>género</a:t>
            </a:r>
            <a:r>
              <a:rPr lang="es-UY" sz="2000" dirty="0" smtClean="0"/>
              <a:t>" o </a:t>
            </a:r>
            <a:r>
              <a:rPr lang="es-UY" sz="2000" b="1" dirty="0" smtClean="0">
                <a:hlinkClick r:id="rId3" action="ppaction://hlinkfile" tooltip="Rol social"/>
              </a:rPr>
              <a:t>rol</a:t>
            </a:r>
            <a:r>
              <a:rPr lang="es-UY" sz="2000" b="1" dirty="0" smtClean="0"/>
              <a:t> sexual</a:t>
            </a:r>
            <a:r>
              <a:rPr lang="es-UY" sz="2000" dirty="0" smtClean="0"/>
              <a:t> en sentido amplio es lo que significa ser </a:t>
            </a:r>
            <a:r>
              <a:rPr lang="es-UY" sz="2000" dirty="0" smtClean="0">
                <a:hlinkClick r:id="rId4" action="ppaction://hlinkfile" tooltip="Hombre"/>
              </a:rPr>
              <a:t>hombre</a:t>
            </a:r>
            <a:r>
              <a:rPr lang="es-UY" sz="2000" dirty="0" smtClean="0"/>
              <a:t> o </a:t>
            </a:r>
            <a:r>
              <a:rPr lang="es-UY" sz="2000" dirty="0" smtClean="0">
                <a:hlinkClick r:id="rId5" action="ppaction://hlinkfile" tooltip="Mujer"/>
              </a:rPr>
              <a:t>mujer</a:t>
            </a:r>
            <a:r>
              <a:rPr lang="es-UY" sz="2000" dirty="0" smtClean="0"/>
              <a:t>, o también masculino o femenino, y cómo define este hecho las oportunidades, los papeles, las responsabilidades y las relaciones de una persona o dos .</a:t>
            </a:r>
          </a:p>
          <a:p>
            <a:pPr algn="just"/>
            <a:r>
              <a:rPr lang="es-UY" sz="2000" dirty="0" smtClean="0"/>
              <a:t>	Mientras que el </a:t>
            </a:r>
            <a:r>
              <a:rPr lang="es-UY" sz="2000" dirty="0" smtClean="0">
                <a:hlinkClick r:id="rId6" action="ppaction://hlinkfile" tooltip="Sexo"/>
              </a:rPr>
              <a:t>sexo</a:t>
            </a:r>
            <a:r>
              <a:rPr lang="es-UY" sz="2000" dirty="0" smtClean="0"/>
              <a:t> es biológico, el género o rol sexual está </a:t>
            </a:r>
            <a:r>
              <a:rPr lang="es-UY" sz="2000" i="1" dirty="0" smtClean="0"/>
              <a:t>definido socialmente. </a:t>
            </a:r>
            <a:r>
              <a:rPr lang="es-UY" sz="2000" dirty="0" smtClean="0"/>
              <a:t>Nuestra comprensión de lo que significa ser una mujer o un hombre evoluciona durante el curso de la vida; no hemos nacido sabiendo lo que se espera de nuestro sexo: lo hemos aprendido en nuestra familia y en nuestra comunidad a través de generaciones. Por tanto, esos significados variarán de acuerdo con la cultura, la comunidad, la familia, las relaciones interpersonales y las relaciones grupales y normativas, y con cada generación y en el curso del tiempo</a:t>
            </a:r>
            <a:r>
              <a:rPr lang="es-UY" sz="2000" baseline="30000" dirty="0" smtClean="0"/>
              <a:t>]</a:t>
            </a:r>
            <a:endParaRPr lang="es-UY" sz="2000" dirty="0" smtClean="0"/>
          </a:p>
          <a:p>
            <a:endParaRPr lang="es-UY" b="1" dirty="0" smtClean="0"/>
          </a:p>
          <a:p>
            <a:endParaRPr lang="es-UY" b="1" dirty="0" smtClean="0"/>
          </a:p>
          <a:p>
            <a:endParaRPr lang="es-UY" b="1" dirty="0" smtClean="0"/>
          </a:p>
          <a:p>
            <a:endParaRPr lang="es-UY" dirty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</TotalTime>
  <Words>827</Words>
  <Application>Microsoft Office PowerPoint</Application>
  <PresentationFormat>Presentación en pantalla (4:3)</PresentationFormat>
  <Paragraphs>50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Aspecto</vt:lpstr>
      <vt:lpstr>TALLER N° 1 PROF: TERESA RODRÍGUEZ</vt:lpstr>
      <vt:lpstr>Diapositiva 2</vt:lpstr>
      <vt:lpstr>Diapositiva 3</vt:lpstr>
      <vt:lpstr>La sexualidad</vt:lpstr>
      <vt:lpstr>Diapositiva 5</vt:lpstr>
      <vt:lpstr>IDENTIDAD SEXUAL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N° 1 PROF: TERESA RODRÍGUEZ</dc:title>
  <dc:creator>cliente</dc:creator>
  <cp:lastModifiedBy>cliente</cp:lastModifiedBy>
  <cp:revision>3</cp:revision>
  <dcterms:created xsi:type="dcterms:W3CDTF">2010-05-01T23:03:19Z</dcterms:created>
  <dcterms:modified xsi:type="dcterms:W3CDTF">2010-05-27T21:00:18Z</dcterms:modified>
</cp:coreProperties>
</file>